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2"/>
    <p:sldMasterId id="2147483655" r:id="rId3"/>
  </p:sldMasterIdLst>
  <p:notesMasterIdLst>
    <p:notesMasterId r:id="rId11"/>
  </p:notesMasterIdLst>
  <p:handoutMasterIdLst>
    <p:handoutMasterId r:id="rId12"/>
  </p:handoutMasterIdLst>
  <p:sldIdLst>
    <p:sldId id="351" r:id="rId4"/>
    <p:sldId id="360" r:id="rId5"/>
    <p:sldId id="363" r:id="rId6"/>
    <p:sldId id="412" r:id="rId7"/>
    <p:sldId id="414" r:id="rId8"/>
    <p:sldId id="370" r:id="rId9"/>
    <p:sldId id="385" r:id="rId10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58263148@qq.com" initials="5" lastIdx="0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245" autoAdjust="0"/>
  </p:normalViewPr>
  <p:slideViewPr>
    <p:cSldViewPr snapToGrid="0">
      <p:cViewPr varScale="1">
        <p:scale>
          <a:sx n="109" d="100"/>
          <a:sy n="109" d="100"/>
        </p:scale>
        <p:origin x="80" y="4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2025/12/11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6290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sv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48655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AEA4-DF75-4F50-8124-5EF018C8C143}" type="datetimeFigureOut">
              <a:rPr lang="zh-CN" altLang="en-US" smtClean="0"/>
              <a:t>2025/12/11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B4BD5-9C40-4923-9EA8-F593C950625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>
        <p:random/>
      </p:transition>
    </mc:Fallback>
  </mc:AlternateContent>
  <p:hf sldNum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AEA4-DF75-4F50-8124-5EF018C8C143}" type="datetimeFigureOut">
              <a:rPr lang="zh-CN" altLang="en-US" smtClean="0"/>
              <a:t>2025/12/11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B4BD5-9C40-4923-9EA8-F593C950625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>
        <p:random/>
      </p:transition>
    </mc:Fallback>
  </mc:AlternateContent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B6469C0E-ACFE-452A-A3E5-B8EE85243FFD}" type="datetimeFigureOut">
              <a:rPr lang="zh-CN" altLang="en-US" smtClean="0"/>
              <a:t>2025/12/11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zh-CN" altLang="en-US" smtClean="0"/>
              <a:t>‹#›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965031" y="3367444"/>
            <a:ext cx="45365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  <p:sp>
        <p:nvSpPr>
          <p:cNvPr id="6" name="TextBox 8"/>
          <p:cNvSpPr txBox="1"/>
          <p:nvPr/>
        </p:nvSpPr>
        <p:spPr>
          <a:xfrm>
            <a:off x="7509627" y="2215277"/>
            <a:ext cx="54006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91440" tIns="45720" rIns="91440" bIns="45720"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44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j-lt"/>
                <a:ea typeface="+mj-ea"/>
                <a:cs typeface="+mj-cs"/>
                <a:sym typeface="Wingdings" panose="05000000000000000000"/>
              </a:defRPr>
            </a:lvl1pPr>
            <a:lvl2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/>
                <a:ea typeface="Arial"/>
                <a:cs typeface="Arial"/>
                <a:sym typeface="Wingdings" panose="05000000000000000000"/>
              </a:defRPr>
            </a:lvl2pPr>
            <a:lvl3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/>
                <a:ea typeface="Arial"/>
                <a:cs typeface="Arial"/>
                <a:sym typeface="Wingdings" panose="05000000000000000000"/>
              </a:defRPr>
            </a:lvl3pPr>
            <a:lvl4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/>
                <a:ea typeface="Arial"/>
                <a:cs typeface="Arial"/>
                <a:sym typeface="Wingdings" panose="05000000000000000000"/>
              </a:defRPr>
            </a:lvl4pPr>
            <a:lvl5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/>
                <a:ea typeface="Arial"/>
                <a:cs typeface="Arial"/>
                <a:sym typeface="Wingdings" panose="05000000000000000000"/>
              </a:defRPr>
            </a:lvl5pPr>
            <a:lvl6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/>
                <a:ea typeface="Arial"/>
                <a:cs typeface="Arial"/>
                <a:sym typeface="Wingdings" panose="05000000000000000000"/>
              </a:defRPr>
            </a:lvl6pPr>
            <a:lvl7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/>
                <a:ea typeface="Arial"/>
                <a:cs typeface="Arial"/>
                <a:sym typeface="Wingdings" panose="05000000000000000000"/>
              </a:defRPr>
            </a:lvl7pPr>
            <a:lvl8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/>
                <a:ea typeface="Arial"/>
                <a:cs typeface="Arial"/>
                <a:sym typeface="Wingdings" panose="05000000000000000000"/>
              </a:defRPr>
            </a:lvl8pPr>
            <a:lvl9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/>
                <a:ea typeface="Arial"/>
                <a:cs typeface="Arial"/>
                <a:sym typeface="Wingdings" panose="05000000000000000000"/>
              </a:defRPr>
            </a:lvl9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8" name="文本占位符 2"/>
          <p:cNvSpPr txBox="1"/>
          <p:nvPr/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91440" tIns="45720" rIns="91440" bIns="4572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24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20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8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内容占位符 3"/>
          <p:cNvSpPr txBox="1"/>
          <p:nvPr/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91440" tIns="45720" rIns="91440" bIns="45720"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2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24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20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5pPr>
            <a:lvl6pPr marL="25146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6pPr>
            <a:lvl7pPr marL="2971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7pPr>
            <a:lvl8pPr marL="3429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8pPr>
            <a:lvl9pPr marL="3886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0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2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9B957CC-A438-4D82-B305-22914934740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  <p:hf sldNum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AEA4-DF75-4F50-8124-5EF018C8C143}" type="datetimeFigureOut">
              <a:rPr lang="zh-CN" altLang="en-US" smtClean="0"/>
              <a:t>2025/12/11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B4BD5-9C40-4923-9EA8-F593C950625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AEA4-DF75-4F50-8124-5EF018C8C143}" type="datetimeFigureOut">
              <a:rPr lang="zh-CN" altLang="en-US" smtClean="0"/>
              <a:t>2025/12/11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B4BD5-9C40-4923-9EA8-F593C950625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4AEA4-DF75-4F50-8124-5EF018C8C143}" type="datetimeFigureOut">
              <a:rPr lang="zh-CN" altLang="en-US" smtClean="0"/>
              <a:t>2025/12/11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B4BD5-9C40-4923-9EA8-F593C950625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>
        <p:random/>
      </p:transition>
    </mc:Fallback>
  </mc:AlternateContent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4AEA4-DF75-4F50-8124-5EF018C8C143}" type="datetimeFigureOut">
              <a:rPr lang="zh-CN" altLang="en-US" smtClean="0"/>
              <a:t>2025/12/11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B4BD5-9C40-4923-9EA8-F593C950625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3" Type="http://schemas.openxmlformats.org/officeDocument/2006/relationships/tags" Target="../tags/tag4.xml"/><Relationship Id="rId21" Type="http://schemas.openxmlformats.org/officeDocument/2006/relationships/tags" Target="../tags/tag22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24" Type="http://schemas.openxmlformats.org/officeDocument/2006/relationships/image" Target="../media/image1.png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23" Type="http://schemas.openxmlformats.org/officeDocument/2006/relationships/slideLayout" Target="../slideLayouts/slideLayout4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tags" Target="../tags/tag2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13" Type="http://schemas.openxmlformats.org/officeDocument/2006/relationships/image" Target="../media/image6.jpeg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image" Target="../media/image5.png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image" Target="../media/image4.png"/><Relationship Id="rId5" Type="http://schemas.openxmlformats.org/officeDocument/2006/relationships/tags" Target="../tags/tag28.xml"/><Relationship Id="rId10" Type="http://schemas.openxmlformats.org/officeDocument/2006/relationships/image" Target="../media/image3.svg"/><Relationship Id="rId4" Type="http://schemas.openxmlformats.org/officeDocument/2006/relationships/tags" Target="../tags/tag27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33.xml"/><Relationship Id="rId7" Type="http://schemas.openxmlformats.org/officeDocument/2006/relationships/image" Target="../media/image3.svg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34.xml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openxmlformats.org/officeDocument/2006/relationships/image" Target="../media/image9.png"/><Relationship Id="rId2" Type="http://schemas.microsoft.com/office/2007/relationships/media" Target="../media/media1.mp4"/><Relationship Id="rId1" Type="http://schemas.openxmlformats.org/officeDocument/2006/relationships/tags" Target="../tags/tag35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6.xml"/><Relationship Id="rId5" Type="http://schemas.openxmlformats.org/officeDocument/2006/relationships/image" Target="../media/image10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46.xml"/><Relationship Id="rId13" Type="http://schemas.openxmlformats.org/officeDocument/2006/relationships/tags" Target="../tags/tag51.xml"/><Relationship Id="rId18" Type="http://schemas.openxmlformats.org/officeDocument/2006/relationships/tags" Target="../tags/tag56.xml"/><Relationship Id="rId3" Type="http://schemas.openxmlformats.org/officeDocument/2006/relationships/tags" Target="../tags/tag41.xml"/><Relationship Id="rId21" Type="http://schemas.openxmlformats.org/officeDocument/2006/relationships/image" Target="../media/image1.png"/><Relationship Id="rId7" Type="http://schemas.openxmlformats.org/officeDocument/2006/relationships/tags" Target="../tags/tag45.xml"/><Relationship Id="rId12" Type="http://schemas.openxmlformats.org/officeDocument/2006/relationships/tags" Target="../tags/tag50.xml"/><Relationship Id="rId17" Type="http://schemas.openxmlformats.org/officeDocument/2006/relationships/tags" Target="../tags/tag55.xml"/><Relationship Id="rId2" Type="http://schemas.openxmlformats.org/officeDocument/2006/relationships/tags" Target="../tags/tag40.xml"/><Relationship Id="rId16" Type="http://schemas.openxmlformats.org/officeDocument/2006/relationships/tags" Target="../tags/tag54.xml"/><Relationship Id="rId20" Type="http://schemas.openxmlformats.org/officeDocument/2006/relationships/slideLayout" Target="../slideLayouts/slideLayout1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1" Type="http://schemas.openxmlformats.org/officeDocument/2006/relationships/tags" Target="../tags/tag49.xml"/><Relationship Id="rId5" Type="http://schemas.openxmlformats.org/officeDocument/2006/relationships/tags" Target="../tags/tag43.xml"/><Relationship Id="rId15" Type="http://schemas.openxmlformats.org/officeDocument/2006/relationships/tags" Target="../tags/tag53.xml"/><Relationship Id="rId10" Type="http://schemas.openxmlformats.org/officeDocument/2006/relationships/tags" Target="../tags/tag48.xml"/><Relationship Id="rId19" Type="http://schemas.openxmlformats.org/officeDocument/2006/relationships/tags" Target="../tags/tag57.xml"/><Relationship Id="rId4" Type="http://schemas.openxmlformats.org/officeDocument/2006/relationships/tags" Target="../tags/tag42.xml"/><Relationship Id="rId9" Type="http://schemas.openxmlformats.org/officeDocument/2006/relationships/tags" Target="../tags/tag47.xml"/><Relationship Id="rId14" Type="http://schemas.openxmlformats.org/officeDocument/2006/relationships/tags" Target="../tags/tag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>
            <p:custDataLst>
              <p:tags r:id="rId1"/>
            </p:custDataLst>
          </p:nvPr>
        </p:nvSpPr>
        <p:spPr>
          <a:xfrm>
            <a:off x="718820" y="3350434"/>
            <a:ext cx="4358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思源宋体 CN Heavy" pitchFamily="18" charset="-122"/>
                <a:cs typeface="Times New Roman" panose="02020603050405020304" pitchFamily="18" charset="0"/>
                <a:sym typeface="+mn-ea"/>
              </a:rPr>
              <a:t>CS566 Final Project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思源宋体 CN Heavy" pitchFamily="18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2"/>
            </p:custDataLst>
          </p:nvPr>
        </p:nvSpPr>
        <p:spPr>
          <a:xfrm>
            <a:off x="569016" y="4182549"/>
            <a:ext cx="1718310" cy="324485"/>
          </a:xfrm>
          <a:prstGeom prst="roundRect">
            <a:avLst>
              <a:gd name="adj" fmla="val 50000"/>
            </a:avLst>
          </a:prstGeom>
          <a:solidFill>
            <a:schemeClr val="lt1">
              <a:alpha val="74000"/>
            </a:schemeClr>
          </a:solidFill>
          <a:ln w="6350" cap="flat" cmpd="sng" algn="ctr">
            <a:solidFill>
              <a:schemeClr val="lt1"/>
            </a:solidFill>
            <a:prstDash val="solid"/>
            <a:miter lim="800000"/>
          </a:ln>
          <a:effectLst>
            <a:outerShdw blurRad="38100" dist="12700" dir="2700000" algn="tl" rotWithShape="0">
              <a:srgbClr val="2E82FF">
                <a:alpha val="55000"/>
              </a:srgbClr>
            </a:outerShdw>
          </a:effectLst>
        </p:spPr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b="0" i="0" u="none" strike="noStrike" kern="0" cap="none" spc="0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思源黑体" panose="020B0500000000000000" pitchFamily="34" charset="-122"/>
              </a:defRPr>
            </a:lvl1pPr>
          </a:lstStyle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+mn-ea"/>
              </a:rPr>
              <a:t>Yikai Chen</a:t>
            </a:r>
            <a:endParaRPr lang="en-US" altLang="zh-CN" sz="1400" dirty="0">
              <a:solidFill>
                <a:schemeClr val="dk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</a:endParaRPr>
          </a:p>
        </p:txBody>
      </p:sp>
      <p:sp>
        <p:nvSpPr>
          <p:cNvPr id="53" name="标题 1"/>
          <p:cNvSpPr txBox="1"/>
          <p:nvPr>
            <p:custDataLst>
              <p:tags r:id="rId3"/>
            </p:custDataLst>
          </p:nvPr>
        </p:nvSpPr>
        <p:spPr>
          <a:xfrm>
            <a:off x="476250" y="1439545"/>
            <a:ext cx="4534535" cy="655320"/>
          </a:xfrm>
          <a:prstGeom prst="rect">
            <a:avLst/>
          </a:prstGeom>
          <a:ln>
            <a:noFill/>
          </a:ln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endParaRPr lang="en-US" altLang="zh-CN" sz="1800" dirty="0">
              <a:gradFill>
                <a:gsLst>
                  <a:gs pos="0">
                    <a:srgbClr val="7FD3FE"/>
                  </a:gs>
                  <a:gs pos="100000">
                    <a:srgbClr val="2E82FF"/>
                  </a:gs>
                </a:gsLst>
                <a:lin ang="5400000" scaled="0"/>
              </a:gradFill>
              <a:latin typeface="思源宋体 CN Heavy" pitchFamily="18" charset="-122"/>
              <a:ea typeface="思源宋体 CN Heavy" pitchFamily="18" charset="-122"/>
              <a:cs typeface="阿里巴巴普惠体" panose="00020600040101010101" charset="-122"/>
            </a:endParaRPr>
          </a:p>
        </p:txBody>
      </p:sp>
      <p:sp>
        <p:nvSpPr>
          <p:cNvPr id="63" name="标题 1"/>
          <p:cNvSpPr txBox="1"/>
          <p:nvPr>
            <p:custDataLst>
              <p:tags r:id="rId4"/>
            </p:custDataLst>
          </p:nvPr>
        </p:nvSpPr>
        <p:spPr>
          <a:xfrm>
            <a:off x="476427" y="312857"/>
            <a:ext cx="1114624" cy="655160"/>
          </a:xfrm>
          <a:prstGeom prst="rect">
            <a:avLst/>
          </a:prstGeom>
          <a:ln>
            <a:noFill/>
          </a:ln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endParaRPr lang="en-US" altLang="zh-CN" sz="2400" dirty="0">
              <a:solidFill>
                <a:srgbClr val="2E82FF">
                  <a:alpha val="40000"/>
                </a:srgbClr>
              </a:solidFill>
              <a:latin typeface="思源宋体 CN Heavy" pitchFamily="18" charset="-122"/>
              <a:ea typeface="思源宋体 CN Heavy" pitchFamily="18" charset="-122"/>
              <a:cs typeface="阿里巴巴普惠体" panose="00020600040101010101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 rot="5400000">
            <a:off x="11139908" y="5954214"/>
            <a:ext cx="453861" cy="508512"/>
            <a:chOff x="5060248" y="5003801"/>
            <a:chExt cx="515926" cy="578050"/>
          </a:xfrm>
          <a:solidFill>
            <a:schemeClr val="bg1"/>
          </a:solidFill>
        </p:grpSpPr>
        <p:grpSp>
          <p:nvGrpSpPr>
            <p:cNvPr id="40" name="组合 39"/>
            <p:cNvGrpSpPr/>
            <p:nvPr/>
          </p:nvGrpSpPr>
          <p:grpSpPr>
            <a:xfrm rot="16200000" flipH="1">
              <a:off x="5197236" y="4866813"/>
              <a:ext cx="241950" cy="515926"/>
              <a:chOff x="1724433" y="1612606"/>
              <a:chExt cx="241950" cy="515926"/>
            </a:xfrm>
            <a:grpFill/>
          </p:grpSpPr>
          <p:grpSp>
            <p:nvGrpSpPr>
              <p:cNvPr id="52" name="组合 51"/>
              <p:cNvGrpSpPr/>
              <p:nvPr/>
            </p:nvGrpSpPr>
            <p:grpSpPr>
              <a:xfrm>
                <a:off x="1898681" y="1612606"/>
                <a:ext cx="67702" cy="515926"/>
                <a:chOff x="2041334" y="1597820"/>
                <a:chExt cx="67702" cy="515926"/>
              </a:xfrm>
              <a:grpFill/>
            </p:grpSpPr>
            <p:sp>
              <p:nvSpPr>
                <p:cNvPr id="59" name="椭圆 58"/>
                <p:cNvSpPr/>
                <p:nvPr>
                  <p:custDataLst>
                    <p:tags r:id="rId19"/>
                  </p:custDataLst>
                </p:nvPr>
              </p:nvSpPr>
              <p:spPr>
                <a:xfrm>
                  <a:off x="2041334" y="1597820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60" name="椭圆 59"/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2041334" y="1747228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61" name="椭圆 60"/>
                <p:cNvSpPr/>
                <p:nvPr>
                  <p:custDataLst>
                    <p:tags r:id="rId21"/>
                  </p:custDataLst>
                </p:nvPr>
              </p:nvSpPr>
              <p:spPr>
                <a:xfrm>
                  <a:off x="2041334" y="1896636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62" name="椭圆 61"/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2041334" y="2046044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  <p:grpSp>
            <p:nvGrpSpPr>
              <p:cNvPr id="54" name="组合 53"/>
              <p:cNvGrpSpPr/>
              <p:nvPr/>
            </p:nvGrpSpPr>
            <p:grpSpPr>
              <a:xfrm>
                <a:off x="1724433" y="1612606"/>
                <a:ext cx="67702" cy="515926"/>
                <a:chOff x="2041334" y="1597820"/>
                <a:chExt cx="67702" cy="515926"/>
              </a:xfrm>
              <a:grpFill/>
            </p:grpSpPr>
            <p:sp>
              <p:nvSpPr>
                <p:cNvPr id="55" name="椭圆 54"/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2041334" y="1597820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6" name="椭圆 55"/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2041334" y="1747228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7" name="椭圆 56"/>
                <p:cNvSpPr/>
                <p:nvPr>
                  <p:custDataLst>
                    <p:tags r:id="rId17"/>
                  </p:custDataLst>
                </p:nvPr>
              </p:nvSpPr>
              <p:spPr>
                <a:xfrm>
                  <a:off x="2041334" y="1896636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8" name="椭圆 57"/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2041334" y="2046044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</p:grpSp>
        <p:grpSp>
          <p:nvGrpSpPr>
            <p:cNvPr id="41" name="组合 40"/>
            <p:cNvGrpSpPr/>
            <p:nvPr/>
          </p:nvGrpSpPr>
          <p:grpSpPr>
            <a:xfrm rot="16200000" flipH="1">
              <a:off x="5197236" y="5202913"/>
              <a:ext cx="241950" cy="515926"/>
              <a:chOff x="1724433" y="1612606"/>
              <a:chExt cx="241950" cy="515926"/>
            </a:xfrm>
            <a:grpFill/>
          </p:grpSpPr>
          <p:grpSp>
            <p:nvGrpSpPr>
              <p:cNvPr id="42" name="组合 41"/>
              <p:cNvGrpSpPr/>
              <p:nvPr/>
            </p:nvGrpSpPr>
            <p:grpSpPr>
              <a:xfrm>
                <a:off x="1898681" y="1612606"/>
                <a:ext cx="67702" cy="515926"/>
                <a:chOff x="2041334" y="1597820"/>
                <a:chExt cx="67702" cy="515926"/>
              </a:xfrm>
              <a:grpFill/>
            </p:grpSpPr>
            <p:sp>
              <p:nvSpPr>
                <p:cNvPr id="48" name="椭圆 47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2041334" y="1597820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49" name="椭圆 48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2041334" y="1747228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0" name="椭圆 49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2041334" y="1896636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1" name="椭圆 50"/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2041334" y="2046044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1724433" y="1612606"/>
                <a:ext cx="67702" cy="515926"/>
                <a:chOff x="2041334" y="1597820"/>
                <a:chExt cx="67702" cy="515926"/>
              </a:xfrm>
              <a:grpFill/>
            </p:grpSpPr>
            <p:sp>
              <p:nvSpPr>
                <p:cNvPr id="44" name="椭圆 43"/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2041334" y="1597820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45" name="椭圆 44"/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2041334" y="1747228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46" name="椭圆 45"/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2041334" y="1896636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47" name="椭圆 46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2041334" y="2046044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</p:grpSp>
      </p:grpSp>
      <p:sp>
        <p:nvSpPr>
          <p:cNvPr id="87" name="文本框 86"/>
          <p:cNvSpPr txBox="1"/>
          <p:nvPr>
            <p:custDataLst>
              <p:tags r:id="rId5"/>
            </p:custDataLst>
          </p:nvPr>
        </p:nvSpPr>
        <p:spPr>
          <a:xfrm>
            <a:off x="2743517" y="4182549"/>
            <a:ext cx="1456055" cy="324485"/>
          </a:xfrm>
          <a:prstGeom prst="roundRect">
            <a:avLst>
              <a:gd name="adj" fmla="val 50000"/>
            </a:avLst>
          </a:prstGeom>
          <a:solidFill>
            <a:schemeClr val="lt1">
              <a:alpha val="74000"/>
            </a:schemeClr>
          </a:solidFill>
          <a:ln w="6350" cap="flat" cmpd="sng" algn="ctr">
            <a:solidFill>
              <a:schemeClr val="lt1"/>
            </a:solidFill>
            <a:prstDash val="solid"/>
            <a:miter lim="800000"/>
          </a:ln>
          <a:effectLst>
            <a:outerShdw blurRad="38100" dist="12700" dir="2700000" algn="tl" rotWithShape="0">
              <a:srgbClr val="2E82FF">
                <a:alpha val="55000"/>
              </a:srgbClr>
            </a:outerShdw>
          </a:effectLst>
        </p:spPr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b="0" i="0" u="none" strike="noStrike" kern="0" cap="none" spc="0" normalizeH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阿里巴巴普惠体" panose="00020600040101010101" charset="-122"/>
                <a:ea typeface="阿里巴巴普惠体" panose="00020600040101010101" charset="-122"/>
                <a:cs typeface="思源黑体" panose="020B0500000000000000" pitchFamily="34" charset="-122"/>
              </a:defRPr>
            </a:lvl1pPr>
          </a:lstStyle>
          <a:p>
            <a:r>
              <a:rPr lang="en-US" altLang="zh-CN" sz="1400" dirty="0">
                <a:solidFill>
                  <a:schemeClr val="dk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</a:rPr>
              <a:t>11/Dec/2025</a:t>
            </a: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476250" y="1678594"/>
            <a:ext cx="9202420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4400" dirty="0">
                <a:gradFill>
                  <a:gsLst>
                    <a:gs pos="0">
                      <a:srgbClr val="7FD3FE"/>
                    </a:gs>
                    <a:gs pos="98000">
                      <a:srgbClr val="2E82FF">
                        <a:alpha val="100000"/>
                      </a:srgbClr>
                    </a:gs>
                    <a:gs pos="35000">
                      <a:srgbClr val="2E82FF"/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思源宋体 CN Heavy" pitchFamily="18" charset="-122"/>
                <a:cs typeface="Times New Roman" panose="02020603050405020304" pitchFamily="18" charset="0"/>
                <a:sym typeface="+mn-ea"/>
              </a:rPr>
              <a:t>DR-</a:t>
            </a:r>
            <a:r>
              <a:rPr lang="en-US" altLang="zh-CN" sz="4400" dirty="0" err="1">
                <a:gradFill>
                  <a:gsLst>
                    <a:gs pos="0">
                      <a:srgbClr val="7FD3FE"/>
                    </a:gs>
                    <a:gs pos="98000">
                      <a:srgbClr val="2E82FF">
                        <a:alpha val="100000"/>
                      </a:srgbClr>
                    </a:gs>
                    <a:gs pos="35000">
                      <a:srgbClr val="2E82FF"/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思源宋体 CN Heavy" pitchFamily="18" charset="-122"/>
                <a:cs typeface="Times New Roman" panose="02020603050405020304" pitchFamily="18" charset="0"/>
                <a:sym typeface="+mn-ea"/>
              </a:rPr>
              <a:t>KANTreeNet</a:t>
            </a:r>
            <a:r>
              <a:rPr lang="en-US" altLang="zh-CN" sz="4400" dirty="0">
                <a:gradFill>
                  <a:gsLst>
                    <a:gs pos="0">
                      <a:srgbClr val="7FD3FE"/>
                    </a:gs>
                    <a:gs pos="98000">
                      <a:srgbClr val="2E82FF">
                        <a:alpha val="100000"/>
                      </a:srgbClr>
                    </a:gs>
                    <a:gs pos="35000">
                      <a:srgbClr val="2E82FF"/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思源宋体 CN Heavy" pitchFamily="18" charset="-122"/>
                <a:cs typeface="Times New Roman" panose="02020603050405020304" pitchFamily="18" charset="0"/>
                <a:sym typeface="+mn-ea"/>
              </a:rPr>
              <a:t> for Diabetic Retinopathy Classification</a:t>
            </a:r>
            <a:endParaRPr lang="zh-CN" altLang="en-US" sz="4400" b="1" dirty="0">
              <a:gradFill>
                <a:gsLst>
                  <a:gs pos="0">
                    <a:srgbClr val="7FD3FE"/>
                  </a:gs>
                  <a:gs pos="98000">
                    <a:srgbClr val="2E82FF">
                      <a:alpha val="100000"/>
                    </a:srgbClr>
                  </a:gs>
                  <a:gs pos="35000">
                    <a:srgbClr val="2E82FF"/>
                  </a:gs>
                </a:gsLst>
                <a:lin ang="5400000" scaled="0"/>
              </a:gradFill>
              <a:latin typeface="Times New Roman" panose="02020603050405020304" pitchFamily="18" charset="0"/>
              <a:ea typeface="思源宋体 CN Heavy" pitchFamily="18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1735"/>
    </mc:Choice>
    <mc:Fallback>
      <p:transition advTm="117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dur="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211579" y="529590"/>
            <a:ext cx="495937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altLang="zh-CN" sz="3200" dirty="0">
                <a:gradFill>
                  <a:gsLst>
                    <a:gs pos="0">
                      <a:srgbClr val="7FD3FE"/>
                    </a:gs>
                    <a:gs pos="98000">
                      <a:srgbClr val="2E82FF"/>
                    </a:gs>
                    <a:gs pos="35000">
                      <a:srgbClr val="2E82FF"/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思源宋体 CN Heavy" pitchFamily="18" charset="-122"/>
                <a:cs typeface="Times New Roman" panose="02020603050405020304" pitchFamily="18" charset="0"/>
                <a:sym typeface="+mn-ea"/>
              </a:rPr>
              <a:t>Motivation&amp;Why important</a:t>
            </a:r>
            <a:endParaRPr lang="zh-CN" altLang="en-US" sz="3200" dirty="0">
              <a:gradFill>
                <a:gsLst>
                  <a:gs pos="0">
                    <a:srgbClr val="7FD3FE"/>
                  </a:gs>
                  <a:gs pos="98000">
                    <a:srgbClr val="2E82FF"/>
                  </a:gs>
                  <a:gs pos="35000">
                    <a:srgbClr val="2E82FF"/>
                  </a:gs>
                </a:gsLst>
                <a:lin ang="5400000" scaled="0"/>
              </a:gradFill>
              <a:latin typeface="Times New Roman" panose="02020603050405020304" pitchFamily="18" charset="0"/>
              <a:ea typeface="思源宋体 CN Heavy" pitchFamily="18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5" name="矩形 24"/>
          <p:cNvSpPr/>
          <p:nvPr>
            <p:custDataLst>
              <p:tags r:id="rId1"/>
            </p:custDataLst>
          </p:nvPr>
        </p:nvSpPr>
        <p:spPr>
          <a:xfrm>
            <a:off x="1252803" y="1404973"/>
            <a:ext cx="4557679" cy="1830122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" panose="00020600040101010101" charset="-122"/>
              <a:sym typeface="阿里巴巴普惠体" panose="00020600040101010101" charset="-122"/>
            </a:endParaRPr>
          </a:p>
        </p:txBody>
      </p:sp>
      <p:sp>
        <p:nvSpPr>
          <p:cNvPr id="27" name="矩形 26"/>
          <p:cNvSpPr/>
          <p:nvPr>
            <p:custDataLst>
              <p:tags r:id="rId2"/>
            </p:custDataLst>
          </p:nvPr>
        </p:nvSpPr>
        <p:spPr>
          <a:xfrm>
            <a:off x="1255093" y="1403497"/>
            <a:ext cx="4002383" cy="52778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rgbClr val="E8EBF0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" panose="00020600040101010101" charset="-122"/>
              <a:sym typeface="阿里巴巴普惠体" panose="00020600040101010101" charset="-122"/>
            </a:endParaRPr>
          </a:p>
        </p:txBody>
      </p:sp>
      <p:sp>
        <p:nvSpPr>
          <p:cNvPr id="28" name="矩形 27"/>
          <p:cNvSpPr/>
          <p:nvPr>
            <p:custDataLst>
              <p:tags r:id="rId3"/>
            </p:custDataLst>
          </p:nvPr>
        </p:nvSpPr>
        <p:spPr>
          <a:xfrm>
            <a:off x="1245938" y="1403497"/>
            <a:ext cx="76340" cy="527788"/>
          </a:xfrm>
          <a:prstGeom prst="rect">
            <a:avLst/>
          </a:prstGeom>
          <a:gradFill>
            <a:gsLst>
              <a:gs pos="11000">
                <a:srgbClr val="7FD3FE"/>
              </a:gs>
              <a:gs pos="74000">
                <a:srgbClr val="295ADC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" panose="00020600040101010101" charset="-122"/>
              <a:sym typeface="阿里巴巴普惠体" panose="00020600040101010101" charset="-122"/>
            </a:endParaRPr>
          </a:p>
        </p:txBody>
      </p:sp>
      <p:sp>
        <p:nvSpPr>
          <p:cNvPr id="29" name="文本框 28"/>
          <p:cNvSpPr txBox="1"/>
          <p:nvPr>
            <p:custDataLst>
              <p:tags r:id="rId4"/>
            </p:custDataLst>
          </p:nvPr>
        </p:nvSpPr>
        <p:spPr>
          <a:xfrm>
            <a:off x="1403839" y="1469273"/>
            <a:ext cx="3579471" cy="4155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14000"/>
              </a:lnSpc>
              <a:defRPr/>
            </a:pPr>
            <a:r>
              <a:rPr lang="en-US" altLang="zh-CN" sz="2000" b="1" dirty="0">
                <a:solidFill>
                  <a:schemeClr val="dk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阿里巴巴普惠体" panose="00020600040101010101" charset="-122"/>
              </a:rPr>
              <a:t>What is diabetic retinopathy?</a:t>
            </a:r>
            <a:endParaRPr lang="zh-CN" altLang="en-US" sz="2000" b="1" dirty="0">
              <a:solidFill>
                <a:schemeClr val="dk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阿里巴巴普惠体" panose="00020600040101010101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5"/>
            </p:custDataLst>
          </p:nvPr>
        </p:nvSpPr>
        <p:spPr>
          <a:xfrm>
            <a:off x="1322278" y="1949136"/>
            <a:ext cx="4488204" cy="1423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b="1" kern="1400" spc="100" dirty="0">
                <a:solidFill>
                  <a:schemeClr val="dk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阿里巴巴普惠体" panose="00020600040101010101" charset="-122"/>
              </a:rPr>
              <a:t>DR identified as a predominant complication of diabetes affecting millions globally.</a:t>
            </a:r>
          </a:p>
          <a:p>
            <a:pPr>
              <a:lnSpc>
                <a:spcPct val="150000"/>
              </a:lnSpc>
            </a:pPr>
            <a:r>
              <a:rPr lang="en-US" altLang="zh-CN" sz="1200" b="1" kern="1400" spc="100" dirty="0">
                <a:solidFill>
                  <a:schemeClr val="dk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阿里巴巴普惠体" panose="00020600040101010101" charset="-122"/>
              </a:rPr>
              <a:t>Roughly one in three individuals with diabetes are impacted by DR, with this number on the rise.</a:t>
            </a:r>
          </a:p>
          <a:p>
            <a:pPr>
              <a:lnSpc>
                <a:spcPct val="150000"/>
              </a:lnSpc>
            </a:pPr>
            <a:endParaRPr lang="zh-CN" altLang="en-US" sz="1100" b="1" kern="1400" spc="100" dirty="0">
              <a:solidFill>
                <a:schemeClr val="dk1">
                  <a:lumMod val="50000"/>
                  <a:lumOff val="50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阿里巴巴普惠体" panose="00020600040101010101" charset="-122"/>
            </a:endParaRPr>
          </a:p>
        </p:txBody>
      </p:sp>
      <p:sp>
        <p:nvSpPr>
          <p:cNvPr id="26" name="矩形 25"/>
          <p:cNvSpPr/>
          <p:nvPr>
            <p:custDataLst>
              <p:tags r:id="rId6"/>
            </p:custDataLst>
          </p:nvPr>
        </p:nvSpPr>
        <p:spPr>
          <a:xfrm>
            <a:off x="5257476" y="1403497"/>
            <a:ext cx="553006" cy="527788"/>
          </a:xfrm>
          <a:prstGeom prst="rect">
            <a:avLst/>
          </a:prstGeom>
          <a:gradFill>
            <a:gsLst>
              <a:gs pos="11000">
                <a:srgbClr val="7FD3FE"/>
              </a:gs>
              <a:gs pos="74000">
                <a:srgbClr val="295ADC"/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" panose="00020600040101010101" charset="-122"/>
                <a:sym typeface="阿里巴巴普惠体" panose="00020600040101010101" charset="-122"/>
              </a:rPr>
              <a:t>01</a:t>
            </a:r>
          </a:p>
        </p:txBody>
      </p:sp>
      <p:pic>
        <p:nvPicPr>
          <p:cNvPr id="19" name="图片 18" descr="3b343532343233323bcfeec4bfbacbd0c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6090" y="483870"/>
            <a:ext cx="675005" cy="675005"/>
          </a:xfrm>
          <a:prstGeom prst="rect">
            <a:avLst/>
          </a:prstGeom>
        </p:spPr>
      </p:pic>
      <p:pic>
        <p:nvPicPr>
          <p:cNvPr id="3" name="图片 2" descr="图片包含 日程表&#10;&#10;AI 生成的内容可能不正确。">
            <a:extLst>
              <a:ext uri="{FF2B5EF4-FFF2-40B4-BE49-F238E27FC236}">
                <a16:creationId xmlns:a16="http://schemas.microsoft.com/office/drawing/2014/main" id="{A2872C3D-4075-5219-5AE6-2FECC33B259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60517" y="3904937"/>
            <a:ext cx="4959373" cy="2076628"/>
          </a:xfrm>
          <a:prstGeom prst="rect">
            <a:avLst/>
          </a:prstGeom>
        </p:spPr>
      </p:pic>
      <p:pic>
        <p:nvPicPr>
          <p:cNvPr id="12" name="图片 11" descr="图片包含 图示">
            <a:extLst>
              <a:ext uri="{FF2B5EF4-FFF2-40B4-BE49-F238E27FC236}">
                <a16:creationId xmlns:a16="http://schemas.microsoft.com/office/drawing/2014/main" id="{37D0B3BE-2249-3B03-4550-A335FE48715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60517" y="684568"/>
            <a:ext cx="4959373" cy="3220369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A95DC22F-A7BE-648D-7CBB-1022192CC224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714" y="3622906"/>
            <a:ext cx="4645331" cy="23586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76927"/>
    </mc:Choice>
    <mc:Fallback>
      <p:transition advTm="7692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211580" y="529590"/>
            <a:ext cx="327152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altLang="zh-CN" sz="3200" dirty="0">
                <a:gradFill>
                  <a:gsLst>
                    <a:gs pos="0">
                      <a:srgbClr val="7FD3FE"/>
                    </a:gs>
                    <a:gs pos="98000">
                      <a:srgbClr val="2E82FF"/>
                    </a:gs>
                    <a:gs pos="35000">
                      <a:srgbClr val="2E82FF"/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思源宋体 CN Heavy" pitchFamily="18" charset="-122"/>
                <a:cs typeface="Times New Roman" panose="02020603050405020304" pitchFamily="18" charset="0"/>
                <a:sym typeface="+mn-ea"/>
              </a:rPr>
              <a:t>Approach</a:t>
            </a:r>
            <a:endParaRPr lang="zh-CN" altLang="en-US" sz="3200" dirty="0">
              <a:gradFill>
                <a:gsLst>
                  <a:gs pos="0">
                    <a:srgbClr val="7FD3FE"/>
                  </a:gs>
                  <a:gs pos="98000">
                    <a:srgbClr val="2E82FF"/>
                  </a:gs>
                  <a:gs pos="35000">
                    <a:srgbClr val="2E82FF"/>
                  </a:gs>
                </a:gsLst>
                <a:lin ang="5400000" scaled="0"/>
              </a:gradFill>
              <a:latin typeface="Times New Roman" panose="02020603050405020304" pitchFamily="18" charset="0"/>
              <a:ea typeface="思源宋体 CN Heavy" pitchFamily="18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图片 1" descr="3b343532343233323bcfeec4bfbacbd0c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6090" y="483870"/>
            <a:ext cx="675005" cy="675005"/>
          </a:xfrm>
          <a:prstGeom prst="rect">
            <a:avLst/>
          </a:prstGeom>
        </p:spPr>
      </p:pic>
      <p:sp>
        <p:nvSpPr>
          <p:cNvPr id="12" name="矩形: 圆角 11"/>
          <p:cNvSpPr/>
          <p:nvPr>
            <p:custDataLst>
              <p:tags r:id="rId2"/>
            </p:custDataLst>
          </p:nvPr>
        </p:nvSpPr>
        <p:spPr>
          <a:xfrm>
            <a:off x="888023" y="1400908"/>
            <a:ext cx="3221964" cy="2379784"/>
          </a:xfrm>
          <a:prstGeom prst="roundRect">
            <a:avLst>
              <a:gd name="adj" fmla="val 4437"/>
            </a:avLst>
          </a:prstGeom>
          <a:solidFill>
            <a:schemeClr val="lt1"/>
          </a:solidFill>
          <a:ln>
            <a:solidFill>
              <a:srgbClr val="E8EBF0"/>
            </a:solidFill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" panose="00020600040101010101" charset="-122"/>
              <a:sym typeface="阿里巴巴普惠体" panose="00020600040101010101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3"/>
            </p:custDataLst>
          </p:nvPr>
        </p:nvSpPr>
        <p:spPr>
          <a:xfrm>
            <a:off x="1369792" y="1493228"/>
            <a:ext cx="230037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gradFill flip="none" rotWithShape="1">
                  <a:gsLst>
                    <a:gs pos="50000">
                      <a:schemeClr val="accent1"/>
                    </a:gs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2700000" scaled="1"/>
                </a:gradFill>
                <a:latin typeface="+mj-lt"/>
                <a:ea typeface="+mj-ea"/>
              </a:defRPr>
            </a:lvl1pPr>
          </a:lstStyle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" panose="00020600040101010101" charset="-122"/>
                <a:sym typeface="阿里巴巴普惠体" panose="00020600040101010101" charset="-122"/>
              </a:rPr>
              <a:t>DR Scale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" panose="00020600040101010101" charset="-122"/>
              <a:sym typeface="阿里巴巴普惠体" panose="00020600040101010101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4"/>
            </p:custDataLst>
          </p:nvPr>
        </p:nvSpPr>
        <p:spPr>
          <a:xfrm>
            <a:off x="930101" y="1922371"/>
            <a:ext cx="3179886" cy="172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kern="1400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" panose="00020600040101010101" charset="-122"/>
                <a:sym typeface="阿里巴巴普惠体" panose="00020600040101010101" charset="-122"/>
              </a:rPr>
              <a:t>0: Normal</a:t>
            </a:r>
          </a:p>
          <a:p>
            <a:pPr algn="ctr">
              <a:lnSpc>
                <a:spcPct val="150000"/>
              </a:lnSpc>
            </a:pPr>
            <a:r>
              <a:rPr lang="en-US" altLang="zh-CN" sz="1200" kern="1400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" panose="00020600040101010101" charset="-122"/>
                <a:sym typeface="阿里巴巴普惠体" panose="00020600040101010101" charset="-122"/>
              </a:rPr>
              <a:t>1: Mild, microaneurysms</a:t>
            </a:r>
          </a:p>
          <a:p>
            <a:pPr algn="ctr">
              <a:lnSpc>
                <a:spcPct val="150000"/>
              </a:lnSpc>
            </a:pPr>
            <a:r>
              <a:rPr lang="en-US" altLang="zh-CN" sz="1200" kern="1400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" panose="00020600040101010101" charset="-122"/>
                <a:sym typeface="阿里巴巴普惠体" panose="00020600040101010101" charset="-122"/>
              </a:rPr>
              <a:t>2: Moderate, hard exudates</a:t>
            </a:r>
          </a:p>
          <a:p>
            <a:pPr algn="ctr">
              <a:lnSpc>
                <a:spcPct val="150000"/>
              </a:lnSpc>
            </a:pPr>
            <a:r>
              <a:rPr lang="en-US" altLang="zh-CN" sz="1200" kern="1400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" panose="00020600040101010101" charset="-122"/>
                <a:sym typeface="阿里巴巴普惠体" panose="00020600040101010101" charset="-122"/>
              </a:rPr>
              <a:t>3: Severe, (Localized) Hemorrhages; 3 types of problems have arisen.</a:t>
            </a:r>
          </a:p>
          <a:p>
            <a:pPr algn="ctr">
              <a:lnSpc>
                <a:spcPct val="150000"/>
              </a:lnSpc>
            </a:pPr>
            <a:r>
              <a:rPr lang="en-US" altLang="zh-CN" sz="1200" kern="1400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" panose="00020600040101010101" charset="-122"/>
                <a:sym typeface="阿里巴巴普惠体" panose="00020600040101010101" charset="-122"/>
              </a:rPr>
              <a:t>4: Proliferative, All</a:t>
            </a:r>
            <a:endParaRPr lang="zh-CN" altLang="en-US" sz="1200" kern="1400" spc="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" panose="00020600040101010101" charset="-122"/>
              <a:sym typeface="阿里巴巴普惠体" panose="00020600040101010101" charset="-122"/>
            </a:endParaRPr>
          </a:p>
        </p:txBody>
      </p:sp>
      <p:pic>
        <p:nvPicPr>
          <p:cNvPr id="4" name="图片 3" descr="形状">
            <a:extLst>
              <a:ext uri="{FF2B5EF4-FFF2-40B4-BE49-F238E27FC236}">
                <a16:creationId xmlns:a16="http://schemas.microsoft.com/office/drawing/2014/main" id="{A1DD59EB-479C-CF7D-1695-E4ED359728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49062" y="19113"/>
            <a:ext cx="4937457" cy="376157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1DB214E-222B-3F08-E599-C9DF9E963F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2222" y="3780692"/>
            <a:ext cx="10290940" cy="3154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2489"/>
    </mc:Choice>
    <mc:Fallback>
      <p:transition advTm="1248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A5FE1-BD12-6508-266A-A23354497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9D1771D-D2DB-AFA5-7465-1A6B6A1008EE}"/>
              </a:ext>
            </a:extLst>
          </p:cNvPr>
          <p:cNvSpPr txBox="1"/>
          <p:nvPr/>
        </p:nvSpPr>
        <p:spPr>
          <a:xfrm>
            <a:off x="1211580" y="529590"/>
            <a:ext cx="327152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altLang="zh-CN" sz="3200" dirty="0">
                <a:gradFill>
                  <a:gsLst>
                    <a:gs pos="0">
                      <a:srgbClr val="7FD3FE"/>
                    </a:gs>
                    <a:gs pos="98000">
                      <a:srgbClr val="2E82FF"/>
                    </a:gs>
                    <a:gs pos="35000">
                      <a:srgbClr val="2E82FF"/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思源宋体 CN Heavy" pitchFamily="18" charset="-122"/>
                <a:cs typeface="Times New Roman" panose="02020603050405020304" pitchFamily="18" charset="0"/>
                <a:sym typeface="+mn-ea"/>
              </a:rPr>
              <a:t>Approach</a:t>
            </a:r>
            <a:endParaRPr lang="zh-CN" altLang="en-US" sz="3200" dirty="0">
              <a:gradFill>
                <a:gsLst>
                  <a:gs pos="0">
                    <a:srgbClr val="7FD3FE"/>
                  </a:gs>
                  <a:gs pos="98000">
                    <a:srgbClr val="2E82FF"/>
                  </a:gs>
                  <a:gs pos="35000">
                    <a:srgbClr val="2E82FF"/>
                  </a:gs>
                </a:gsLst>
                <a:lin ang="5400000" scaled="0"/>
              </a:gradFill>
              <a:latin typeface="Times New Roman" panose="02020603050405020304" pitchFamily="18" charset="0"/>
              <a:ea typeface="思源宋体 CN Heavy" pitchFamily="18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图片 1" descr="3b343532343233323bcfeec4bfbacbd0c4">
            <a:extLst>
              <a:ext uri="{FF2B5EF4-FFF2-40B4-BE49-F238E27FC236}">
                <a16:creationId xmlns:a16="http://schemas.microsoft.com/office/drawing/2014/main" id="{D9CD52B4-8E3A-2D33-6CBA-994AFEC8E34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6090" y="483870"/>
            <a:ext cx="675005" cy="675005"/>
          </a:xfrm>
          <a:prstGeom prst="rect">
            <a:avLst/>
          </a:prstGeom>
        </p:spPr>
      </p:pic>
      <p:pic>
        <p:nvPicPr>
          <p:cNvPr id="8" name="kantree_analysis_demo">
            <a:hlinkClick r:id="" action="ppaction://media"/>
            <a:extLst>
              <a:ext uri="{FF2B5EF4-FFF2-40B4-BE49-F238E27FC236}">
                <a16:creationId xmlns:a16="http://schemas.microsoft.com/office/drawing/2014/main" id="{703C88D5-87E9-2729-D6AC-3EB98CC6D1C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892" y="1487122"/>
            <a:ext cx="4964724" cy="4964724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309FDA2E-36EC-BED2-0CC8-837F2F94025E}"/>
              </a:ext>
            </a:extLst>
          </p:cNvPr>
          <p:cNvSpPr txBox="1"/>
          <p:nvPr/>
        </p:nvSpPr>
        <p:spPr>
          <a:xfrm>
            <a:off x="5081954" y="2578967"/>
            <a:ext cx="67818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 (ACC):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Percentage of samples the model classifies correctly.</a:t>
            </a:r>
          </a:p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F1 Score: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Balance of precision and recall in a single number. </a:t>
            </a:r>
          </a:p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Kappa (K):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Agreement between model and human labels beyond chance.</a:t>
            </a:r>
          </a:p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AUC: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ability to separate positive and negative cases across thresholds.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149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4000"/>
    </mc:Choice>
    <mc:Fallback>
      <p:transition advTm="1400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8A1BB-4553-220E-D024-ECA7C5295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DBE0E6D-65B5-B94C-7B3E-DBBCB94202DE}"/>
              </a:ext>
            </a:extLst>
          </p:cNvPr>
          <p:cNvSpPr txBox="1"/>
          <p:nvPr/>
        </p:nvSpPr>
        <p:spPr>
          <a:xfrm>
            <a:off x="1205718" y="359605"/>
            <a:ext cx="327152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altLang="zh-CN" sz="3200" dirty="0">
                <a:gradFill>
                  <a:gsLst>
                    <a:gs pos="0">
                      <a:srgbClr val="7FD3FE"/>
                    </a:gs>
                    <a:gs pos="98000">
                      <a:srgbClr val="2E82FF"/>
                    </a:gs>
                    <a:gs pos="35000">
                      <a:srgbClr val="2E82FF"/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思源宋体 CN Heavy" pitchFamily="18" charset="-122"/>
                <a:cs typeface="Times New Roman" panose="02020603050405020304" pitchFamily="18" charset="0"/>
                <a:sym typeface="+mn-ea"/>
              </a:rPr>
              <a:t>Result</a:t>
            </a:r>
            <a:endParaRPr lang="zh-CN" altLang="en-US" sz="3200" dirty="0">
              <a:gradFill>
                <a:gsLst>
                  <a:gs pos="0">
                    <a:srgbClr val="7FD3FE"/>
                  </a:gs>
                  <a:gs pos="98000">
                    <a:srgbClr val="2E82FF"/>
                  </a:gs>
                  <a:gs pos="35000">
                    <a:srgbClr val="2E82FF"/>
                  </a:gs>
                </a:gsLst>
                <a:lin ang="5400000" scaled="0"/>
              </a:gradFill>
              <a:latin typeface="Times New Roman" panose="02020603050405020304" pitchFamily="18" charset="0"/>
              <a:ea typeface="思源宋体 CN Heavy" pitchFamily="18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图片 1" descr="3b343532343233323bcfeec4bfbacbd0c4">
            <a:extLst>
              <a:ext uri="{FF2B5EF4-FFF2-40B4-BE49-F238E27FC236}">
                <a16:creationId xmlns:a16="http://schemas.microsoft.com/office/drawing/2014/main" id="{141DA45F-7953-9198-70E7-DABC76D0785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3675" y="313884"/>
            <a:ext cx="675005" cy="675005"/>
          </a:xfrm>
          <a:prstGeom prst="rect">
            <a:avLst/>
          </a:prstGeom>
        </p:spPr>
      </p:pic>
      <p:pic>
        <p:nvPicPr>
          <p:cNvPr id="3" name="图片 2" descr="电脑萤幕画面">
            <a:extLst>
              <a:ext uri="{FF2B5EF4-FFF2-40B4-BE49-F238E27FC236}">
                <a16:creationId xmlns:a16="http://schemas.microsoft.com/office/drawing/2014/main" id="{B0333EA1-E629-5A3F-A7CB-F749A1A9FD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6062" y="1103807"/>
            <a:ext cx="8674374" cy="575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11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4000"/>
    </mc:Choice>
    <mc:Fallback>
      <p:transition advTm="14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211580" y="529590"/>
            <a:ext cx="327152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altLang="zh-CN" sz="3200" dirty="0">
                <a:gradFill>
                  <a:gsLst>
                    <a:gs pos="0">
                      <a:srgbClr val="7FD3FE"/>
                    </a:gs>
                    <a:gs pos="98000">
                      <a:srgbClr val="2E82FF"/>
                    </a:gs>
                    <a:gs pos="35000">
                      <a:srgbClr val="2E82FF"/>
                    </a:gs>
                  </a:gsLst>
                  <a:lin ang="5400000" scaled="0"/>
                </a:gradFill>
                <a:latin typeface="思源宋体 CN Heavy" pitchFamily="18" charset="-122"/>
                <a:ea typeface="思源宋体 CN Heavy" pitchFamily="18" charset="-122"/>
                <a:sym typeface="+mn-ea"/>
              </a:rPr>
              <a:t>Discussion</a:t>
            </a:r>
            <a:endParaRPr lang="zh-CN" altLang="en-US" sz="3200" dirty="0">
              <a:gradFill>
                <a:gsLst>
                  <a:gs pos="0">
                    <a:srgbClr val="7FD3FE"/>
                  </a:gs>
                  <a:gs pos="98000">
                    <a:srgbClr val="2E82FF"/>
                  </a:gs>
                  <a:gs pos="35000">
                    <a:srgbClr val="2E82FF"/>
                  </a:gs>
                </a:gsLst>
                <a:lin ang="5400000" scaled="0"/>
              </a:gradFill>
              <a:latin typeface="思源宋体 CN Heavy" pitchFamily="18" charset="-122"/>
              <a:ea typeface="思源宋体 CN Heavy" pitchFamily="18" charset="-122"/>
              <a:sym typeface="+mn-ea"/>
            </a:endParaRPr>
          </a:p>
        </p:txBody>
      </p:sp>
      <p:pic>
        <p:nvPicPr>
          <p:cNvPr id="2" name="图片 1" descr="3b343532343233323bcfeec4bfbacbd0c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6090" y="483870"/>
            <a:ext cx="675005" cy="675005"/>
          </a:xfrm>
          <a:prstGeom prst="rect">
            <a:avLst/>
          </a:prstGeom>
        </p:spPr>
      </p:pic>
      <p:sp>
        <p:nvSpPr>
          <p:cNvPr id="6" name="Text Placeholder 4"/>
          <p:cNvSpPr txBox="1"/>
          <p:nvPr>
            <p:custDataLst>
              <p:tags r:id="rId2"/>
            </p:custDataLst>
          </p:nvPr>
        </p:nvSpPr>
        <p:spPr>
          <a:xfrm>
            <a:off x="1590406" y="2161857"/>
            <a:ext cx="9171379" cy="2534286"/>
          </a:xfrm>
          <a:prstGeom prst="rect">
            <a:avLst/>
          </a:prstGeom>
        </p:spPr>
        <p:txBody>
          <a:bodyPr wrap="square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200000"/>
              </a:lnSpc>
              <a:buNone/>
              <a:defRPr/>
            </a:pPr>
            <a:r>
              <a:rPr lang="en-US" altLang="zh-C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/>
              </a:rPr>
              <a:t>In this project, I learned how challenging real-world medical image classification actually is, especially with imbalanced classes and subtle differences between disease stages. Building DR-</a:t>
            </a:r>
            <a:r>
              <a:rPr lang="en-US" altLang="zh-CN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/>
              </a:rPr>
              <a:t>KANTreeNet</a:t>
            </a:r>
            <a:r>
              <a:rPr lang="en-US" altLang="zh-C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/>
              </a:rPr>
              <a:t> forced me to think beyond “just a backbone” and design a model that explicitly uses clinical cues, such as lesion patterns and vessel structure, and then fuse them with KAN to improve both accuracy and interpretability. I also realized how important careful evaluation is: metrics like F1 and Kappa Score tell a much richer story than accuracy alone, especially for screening tasks.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标题 1"/>
          <p:cNvSpPr txBox="1"/>
          <p:nvPr>
            <p:custDataLst>
              <p:tags r:id="rId1"/>
            </p:custDataLst>
          </p:nvPr>
        </p:nvSpPr>
        <p:spPr>
          <a:xfrm>
            <a:off x="476250" y="1439545"/>
            <a:ext cx="4534535" cy="655320"/>
          </a:xfrm>
          <a:prstGeom prst="rect">
            <a:avLst/>
          </a:prstGeom>
          <a:ln>
            <a:noFill/>
          </a:ln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endParaRPr lang="en-US" altLang="zh-CN" sz="1800" dirty="0">
              <a:gradFill>
                <a:gsLst>
                  <a:gs pos="0">
                    <a:srgbClr val="7FD3FE"/>
                  </a:gs>
                  <a:gs pos="100000">
                    <a:srgbClr val="2E82FF"/>
                  </a:gs>
                </a:gsLst>
                <a:lin ang="5400000" scaled="0"/>
              </a:gradFill>
              <a:latin typeface="思源宋体 CN Heavy" pitchFamily="18" charset="-122"/>
              <a:ea typeface="思源宋体 CN Heavy" pitchFamily="18" charset="-122"/>
              <a:cs typeface="阿里巴巴普惠体" panose="00020600040101010101" charset="-122"/>
            </a:endParaRPr>
          </a:p>
        </p:txBody>
      </p:sp>
      <p:sp>
        <p:nvSpPr>
          <p:cNvPr id="63" name="标题 1"/>
          <p:cNvSpPr txBox="1"/>
          <p:nvPr>
            <p:custDataLst>
              <p:tags r:id="rId2"/>
            </p:custDataLst>
          </p:nvPr>
        </p:nvSpPr>
        <p:spPr>
          <a:xfrm>
            <a:off x="476427" y="312857"/>
            <a:ext cx="1114624" cy="655160"/>
          </a:xfrm>
          <a:prstGeom prst="rect">
            <a:avLst/>
          </a:prstGeom>
          <a:ln>
            <a:noFill/>
          </a:ln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endParaRPr lang="en-US" altLang="zh-CN" sz="2400" dirty="0">
              <a:solidFill>
                <a:srgbClr val="2E82FF">
                  <a:alpha val="40000"/>
                </a:srgbClr>
              </a:solidFill>
              <a:latin typeface="思源宋体 CN Heavy" pitchFamily="18" charset="-122"/>
              <a:ea typeface="思源宋体 CN Heavy" pitchFamily="18" charset="-122"/>
              <a:cs typeface="阿里巴巴普惠体" panose="00020600040101010101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 rot="5400000">
            <a:off x="11139908" y="5954214"/>
            <a:ext cx="453861" cy="508512"/>
            <a:chOff x="5060248" y="5003801"/>
            <a:chExt cx="515926" cy="578050"/>
          </a:xfrm>
          <a:solidFill>
            <a:schemeClr val="bg1"/>
          </a:solidFill>
        </p:grpSpPr>
        <p:grpSp>
          <p:nvGrpSpPr>
            <p:cNvPr id="40" name="组合 39"/>
            <p:cNvGrpSpPr/>
            <p:nvPr/>
          </p:nvGrpSpPr>
          <p:grpSpPr>
            <a:xfrm rot="16200000" flipH="1">
              <a:off x="5197236" y="4866813"/>
              <a:ext cx="241950" cy="515926"/>
              <a:chOff x="1724433" y="1612606"/>
              <a:chExt cx="241950" cy="515926"/>
            </a:xfrm>
            <a:grpFill/>
          </p:grpSpPr>
          <p:grpSp>
            <p:nvGrpSpPr>
              <p:cNvPr id="52" name="组合 51"/>
              <p:cNvGrpSpPr/>
              <p:nvPr/>
            </p:nvGrpSpPr>
            <p:grpSpPr>
              <a:xfrm>
                <a:off x="1898681" y="1612606"/>
                <a:ext cx="67702" cy="515926"/>
                <a:chOff x="2041334" y="1597820"/>
                <a:chExt cx="67702" cy="515926"/>
              </a:xfrm>
              <a:grpFill/>
            </p:grpSpPr>
            <p:sp>
              <p:nvSpPr>
                <p:cNvPr id="59" name="椭圆 58"/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2041334" y="1597820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60" name="椭圆 59"/>
                <p:cNvSpPr/>
                <p:nvPr>
                  <p:custDataLst>
                    <p:tags r:id="rId17"/>
                  </p:custDataLst>
                </p:nvPr>
              </p:nvSpPr>
              <p:spPr>
                <a:xfrm>
                  <a:off x="2041334" y="1747228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61" name="椭圆 60"/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2041334" y="1896636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62" name="椭圆 61"/>
                <p:cNvSpPr/>
                <p:nvPr>
                  <p:custDataLst>
                    <p:tags r:id="rId19"/>
                  </p:custDataLst>
                </p:nvPr>
              </p:nvSpPr>
              <p:spPr>
                <a:xfrm>
                  <a:off x="2041334" y="2046044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  <p:grpSp>
            <p:nvGrpSpPr>
              <p:cNvPr id="54" name="组合 53"/>
              <p:cNvGrpSpPr/>
              <p:nvPr/>
            </p:nvGrpSpPr>
            <p:grpSpPr>
              <a:xfrm>
                <a:off x="1724433" y="1612606"/>
                <a:ext cx="67702" cy="515926"/>
                <a:chOff x="2041334" y="1597820"/>
                <a:chExt cx="67702" cy="515926"/>
              </a:xfrm>
              <a:grpFill/>
            </p:grpSpPr>
            <p:sp>
              <p:nvSpPr>
                <p:cNvPr id="55" name="椭圆 54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2041334" y="1597820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6" name="椭圆 55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2041334" y="1747228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7" name="椭圆 56"/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2041334" y="1896636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8" name="椭圆 57"/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2041334" y="2046044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</p:grpSp>
        <p:grpSp>
          <p:nvGrpSpPr>
            <p:cNvPr id="41" name="组合 40"/>
            <p:cNvGrpSpPr/>
            <p:nvPr/>
          </p:nvGrpSpPr>
          <p:grpSpPr>
            <a:xfrm rot="16200000" flipH="1">
              <a:off x="5197236" y="5202913"/>
              <a:ext cx="241950" cy="515926"/>
              <a:chOff x="1724433" y="1612606"/>
              <a:chExt cx="241950" cy="515926"/>
            </a:xfrm>
            <a:grpFill/>
          </p:grpSpPr>
          <p:grpSp>
            <p:nvGrpSpPr>
              <p:cNvPr id="42" name="组合 41"/>
              <p:cNvGrpSpPr/>
              <p:nvPr/>
            </p:nvGrpSpPr>
            <p:grpSpPr>
              <a:xfrm>
                <a:off x="1898681" y="1612606"/>
                <a:ext cx="67702" cy="515926"/>
                <a:chOff x="2041334" y="1597820"/>
                <a:chExt cx="67702" cy="515926"/>
              </a:xfrm>
              <a:grpFill/>
            </p:grpSpPr>
            <p:sp>
              <p:nvSpPr>
                <p:cNvPr id="48" name="椭圆 47"/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2041334" y="1597820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49" name="椭圆 48"/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2041334" y="1747228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0" name="椭圆 49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2041334" y="1896636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1" name="椭圆 50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2041334" y="2046044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1724433" y="1612606"/>
                <a:ext cx="67702" cy="515926"/>
                <a:chOff x="2041334" y="1597820"/>
                <a:chExt cx="67702" cy="515926"/>
              </a:xfrm>
              <a:grpFill/>
            </p:grpSpPr>
            <p:sp>
              <p:nvSpPr>
                <p:cNvPr id="44" name="椭圆 43"/>
                <p:cNvSpPr/>
                <p:nvPr>
                  <p:custDataLst>
                    <p:tags r:id="rId4"/>
                  </p:custDataLst>
                </p:nvPr>
              </p:nvSpPr>
              <p:spPr>
                <a:xfrm>
                  <a:off x="2041334" y="1597820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45" name="椭圆 44"/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2041334" y="1747228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46" name="椭圆 45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2041334" y="1896636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47" name="椭圆 46"/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2041334" y="2046044"/>
                  <a:ext cx="67702" cy="6770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</p:grpSp>
      </p:grp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249973" y="2829560"/>
            <a:ext cx="651656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altLang="zh-CN" sz="7200" b="1" dirty="0">
                <a:gradFill>
                  <a:gsLst>
                    <a:gs pos="0">
                      <a:srgbClr val="7FD3FE"/>
                    </a:gs>
                    <a:gs pos="98000">
                      <a:srgbClr val="2E82FF">
                        <a:alpha val="100000"/>
                      </a:srgbClr>
                    </a:gs>
                    <a:gs pos="35000">
                      <a:srgbClr val="2E82FF"/>
                    </a:gs>
                  </a:gsLst>
                  <a:lin ang="5400000" scaled="0"/>
                </a:gradFill>
                <a:latin typeface="思源宋体 CN Heavy" pitchFamily="18" charset="-122"/>
                <a:ea typeface="思源宋体 CN Heavy" pitchFamily="18" charset="-122"/>
                <a:cs typeface="思源宋体 CN Heavy" panose="02020900000000000000" charset="-122"/>
                <a:sym typeface="+mn-ea"/>
              </a:rPr>
              <a:t>THANK YOU!</a:t>
            </a:r>
            <a:endParaRPr lang="zh-CN" altLang="en-US" sz="7200" b="1" dirty="0">
              <a:gradFill>
                <a:gsLst>
                  <a:gs pos="0">
                    <a:srgbClr val="7FD3FE"/>
                  </a:gs>
                  <a:gs pos="98000">
                    <a:srgbClr val="2E82FF">
                      <a:alpha val="100000"/>
                    </a:srgbClr>
                  </a:gs>
                  <a:gs pos="35000">
                    <a:srgbClr val="2E82FF"/>
                  </a:gs>
                </a:gsLst>
                <a:lin ang="5400000" scaled="0"/>
              </a:gradFill>
              <a:latin typeface="思源宋体 CN Heavy" pitchFamily="18" charset="-122"/>
              <a:ea typeface="思源宋体 CN Heavy" pitchFamily="18" charset="-122"/>
              <a:cs typeface="思源宋体 CN Heavy" panose="020209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1.7601 Service Pack 1"/>
  <p:tag name="AS_RELEASE_DATE" val="2022.11.14"/>
  <p:tag name="AS_TITLE" val="Aspose.Slides for .NET 4.0 Client Profile"/>
  <p:tag name="AS_VERSION" val="22.11"/>
  <p:tag name="COMMONDATA" val="eyJoZGlkIjoiOWE5YTZjMTlmODIxZjAxYjQyMTk3MDUwMmMxNjBhNDA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13"/>
  <p:tag name="KSO_WM_UNIT_TEXT_FILL_FORE_SCHEMECOLOR_INDEX_BRIGHTNESS" val="0.25"/>
  <p:tag name="KSO_WM_UNIT_TEXT_FILL_TYP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14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_1" val="14"/>
  <p:tag name="KSO_WM_UNIT_FILL_FORE_SCHEMECOLOR_INDEX_1_BRIGHTNESS" val="0"/>
  <p:tag name="KSO_WM_UNIT_FILL_FORE_SCHEMECOLOR_INDEX_1_POS" val="0"/>
  <p:tag name="KSO_WM_UNIT_FILL_FORE_SCHEMECOLOR_INDEX_1_TRANS" val="1"/>
  <p:tag name="KSO_WM_UNIT_TEXT_FILL_FORE_SCHEMECOLOR_INDEX" val="2"/>
  <p:tag name="KSO_WM_UNIT_TEXT_FILL_FORE_SCHEMECOLOR_INDEX_BRIGHTNESS" val="0"/>
  <p:tag name="KSO_WM_UNIT_TEXT_FILL_TYP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13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13"/>
  <p:tag name="KSO_WM_UNIT_TEXT_FILL_FORE_SCHEMECOLOR_INDEX_BRIGHTNESS" val="0.35"/>
  <p:tag name="KSO_WM_UNIT_TEXT_FILL_TYPE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13"/>
  <p:tag name="KSO_WM_UNIT_TEXT_FILL_FORE_SCHEMECOLOR_INDEX_BRIGHTNESS" val="0.5"/>
  <p:tag name="KSO_WM_UNIT_TEXT_FILL_TYPE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13"/>
  <p:tag name="KSO_WM_UNIT_FILL_FORE_SCHEMECOLOR_INDEX_BRIGHTNESS" val="0"/>
  <p:tag name="KSO_WM_UNIT_FILL_TYP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14"/>
  <p:tag name="KSO_WM_UNIT_FILL_FORE_SCHEMECOLOR_INDEX_BRIGHTNESS" val="0"/>
  <p:tag name="KSO_WM_UNIT_FILL_TYPE" val="1"/>
  <p:tag name="KSO_WM_UNIT_LINE_FILL_TYPE" val="2"/>
  <p:tag name="KSO_WM_UNIT_LINE_FORE_SCHEMECOLOR_INDEX" val="14"/>
  <p:tag name="KSO_WM_UNIT_LINE_FORE_SCHEMECOLOR_INDEX_BRIGHTNESS" val="0"/>
  <p:tag name="KSO_WM_UNIT_SHADOW_SCHEMECOLOR_INDEX" val="5"/>
  <p:tag name="KSO_WM_UNIT_SHADOW_SCHEMECOLOR_INDEX_BRIGHTNESS" val="0"/>
  <p:tag name="KSO_WM_UNIT_TEXT_FILL_FORE_SCHEMECOLOR_INDEX" val="13"/>
  <p:tag name="KSO_WM_UNIT_TEXT_FILL_FORE_SCHEMECOLOR_INDEX_BRIGHTNESS" val="0.35"/>
  <p:tag name="KSO_WM_UNIT_TEXT_FILL_TYPE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14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13"/>
  <p:tag name="KSO_WM_UNIT_TEXT_FILL_FORE_SCHEMECOLOR_INDEX_BRIGHTNESS" val="0.15"/>
  <p:tag name="KSO_WM_UNIT_TEXT_FILL_TYPE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13"/>
  <p:tag name="KSO_WM_UNIT_TEXT_FILL_FORE_SCHEMECOLOR_INDEX_BRIGHTNESS" val="0.35"/>
  <p:tag name="KSO_WM_UNIT_TEXT_FILL_TYPE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5"/>
  <p:tag name="KSO_WM_UNIT_TEXT_FILL_FORE_SCHEMECOLOR_INDEX_BRIGHTNESS" val="0"/>
  <p:tag name="KSO_WM_UNIT_TEX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5"/>
  <p:tag name="KSO_WM_UNIT_TEXT_FILL_FORE_SCHEMECOLOR_INDEX_BRIGHTNESS" val="0"/>
  <p:tag name="KSO_WM_UNIT_TEXT_FILL_TYPE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13"/>
  <p:tag name="KSO_WM_UNIT_TEXT_FILL_FORE_SCHEMECOLOR_INDEX_BRIGHTNESS" val="0"/>
  <p:tag name="KSO_WM_UNIT_TEXT_FILL_TYPE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13"/>
  <p:tag name="KSO_WM_UNIT_TEXT_FILL_FORE_SCHEMECOLOR_INDEX_BRIGHTNESS" val="0"/>
  <p:tag name="KSO_WM_UNIT_TEXT_FILL_TYPE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14"/>
  <p:tag name="KSO_WM_UNIT_FILL_FORE_SCHEMECOLOR_INDEX_BRIGHTNESS" val="0"/>
  <p:tag name="KSO_WM_UNIT_FILL_TYPE" val="1"/>
  <p:tag name="KSO_WM_UNIT_LINE_FILL_TYPE" val="2"/>
  <p:tag name="KSO_WM_UNIT_LINE_FORE_SCHEMECOLOR_INDEX" val="14"/>
  <p:tag name="KSO_WM_UNIT_LINE_FORE_SCHEMECOLOR_INDEX_BRIGHTNESS" val="0"/>
  <p:tag name="KSO_WM_UNIT_SHADOW_SCHEMECOLOR_INDEX" val="5"/>
  <p:tag name="KSO_WM_UNIT_SHADOW_SCHEMECOLOR_INDEX_BRIGHTNESS" val="0"/>
  <p:tag name="KSO_WM_UNIT_TEXT_FILL_FORE_SCHEMECOLOR_INDEX" val="13"/>
  <p:tag name="KSO_WM_UNIT_TEXT_FILL_FORE_SCHEMECOLOR_INDEX_BRIGHTNESS" val="0.35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一PPT，www.1ppt.com  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第一PPT，www.1ppt.com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宋体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宋体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</Template>
  <TotalTime>306</TotalTime>
  <Words>249</Words>
  <Application>Microsoft Office PowerPoint</Application>
  <PresentationFormat>宽屏</PresentationFormat>
  <Paragraphs>25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等线</vt:lpstr>
      <vt:lpstr>等线 Light</vt:lpstr>
      <vt:lpstr>思源宋体 CN Heavy</vt:lpstr>
      <vt:lpstr>微软雅黑</vt:lpstr>
      <vt:lpstr>Arial</vt:lpstr>
      <vt:lpstr>Calibri</vt:lpstr>
      <vt:lpstr>Times New Roman</vt:lpstr>
      <vt:lpstr>第一PPT，www.1ppt.com</vt:lpstr>
      <vt:lpstr>第一PPT，www.1ppt.com   </vt:lpstr>
      <vt:lpstr>第一PPT，www.1ppt.com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发布会</dc:title>
  <dc:creator>第一PPT</dc:creator>
  <cp:keywords>www.1ppt.com</cp:keywords>
  <dc:description>www.1ppt.com</dc:description>
  <cp:lastModifiedBy>Yikai Chen</cp:lastModifiedBy>
  <cp:revision>137</cp:revision>
  <dcterms:created xsi:type="dcterms:W3CDTF">2023-07-27T03:31:00Z</dcterms:created>
  <dcterms:modified xsi:type="dcterms:W3CDTF">2025-12-11T13:30:17Z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DEE2E37013254957A4D10770D960DCE6_12</vt:lpwstr>
  </property>
  <property fmtid="{D5CDD505-2E9C-101B-9397-08002B2CF9AE}" pid="3" name="KSOProductBuildVer">
    <vt:lpwstr>2052-12.1.0.21171</vt:lpwstr>
  </property>
</Properties>
</file>

<file path=docProps/thumbnail.jpeg>
</file>